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B544AE-0CE7-4C79-A47A-632288717C54}">
  <a:tblStyle styleId="{7BB544AE-0CE7-4C79-A47A-632288717C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7260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811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be05f30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be05f30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94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dbe05f30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dbe05f30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214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dbe05f30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dbe05f30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8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dbe05f30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dbe05f30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07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0cebf060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0cebf060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00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dbe05f30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dbe05f30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88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dbe05f30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dbe05f30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620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dbe05f30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dbe05f30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228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dbe05f30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dbe05f30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40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dbe05f30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dbe05f30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35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dbe05f30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dbe05f30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61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dbe05f30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dbe05f30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60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cebf06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0cebf06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59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0cebf06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0cebf060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4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43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0cebf060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0cebf060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207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0cebf060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0cebf060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54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dbe05f30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dbe05f30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09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35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d33cefb5b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d33cefb5b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80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dbe05f30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dbe05f30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34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dbe05f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dbe05f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90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dbe05f30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dbe05f30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2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dbe05f30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dbe05f30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2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SF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eeexplore.ieee.org/document/5424253" TargetMode="External"/><Relationship Id="rId4" Type="http://schemas.openxmlformats.org/officeDocument/2006/relationships/hyperlink" Target="https://www.techspot.com/article/1840-how-cpus-are-designed-and-built-part-3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CSE460: VLSI Design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Lecture 1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 Oxide Semiconductor Field Effect Transistor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0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1960s: (MOSFETs) began to enter production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 Oxide Semiconductor Field Effect Transistors or MOSFETs offer the compelling advantage that they </a:t>
            </a:r>
            <a:r>
              <a:rPr lang="en">
                <a:solidFill>
                  <a:srgbClr val="38761D"/>
                </a:solidFill>
              </a:rPr>
              <a:t>draw almost zero control current while idle.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flavors: nMOS and pMOS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terminals: </a:t>
            </a:r>
            <a:r>
              <a:rPr lang="en" i="1"/>
              <a:t>Gate </a:t>
            </a:r>
            <a:r>
              <a:rPr lang="en"/>
              <a:t>(control), </a:t>
            </a:r>
            <a:r>
              <a:rPr lang="en" i="1"/>
              <a:t>Drain </a:t>
            </a:r>
            <a:r>
              <a:rPr lang="en"/>
              <a:t>and </a:t>
            </a:r>
            <a:r>
              <a:rPr lang="en" i="1"/>
              <a:t>Source</a:t>
            </a:r>
            <a:endParaRPr i="1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623" y="1282825"/>
            <a:ext cx="2845550" cy="17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350" y="3318994"/>
            <a:ext cx="1190200" cy="1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557" y="3318994"/>
            <a:ext cx="1190200" cy="11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MOSFET Gates</a:t>
            </a:r>
            <a:endParaRPr dirty="0"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0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1963: First logic gate using MOSFETs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Frank Wanlass at Fairchild described the first logic gates using MOSFETs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Fairchild’s gates used both nMOS and pMOS transistors, earning the name Complementary Metal Oxide Semiconductor, or CMOS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 dirty="0">
                <a:solidFill>
                  <a:srgbClr val="38761D"/>
                </a:solidFill>
              </a:rPr>
              <a:t>The circuits used discrete transistors but consumed six orders of magnitude less power than their bipolar counterparts</a:t>
            </a:r>
            <a:endParaRPr dirty="0"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With the development of the silicon planar process, MOS integrated circuits became attractive for their low cost because each transistor occupied less </a:t>
            </a:r>
            <a:r>
              <a:rPr lang="en" dirty="0" smtClean="0"/>
              <a:t>area </a:t>
            </a:r>
            <a:r>
              <a:rPr lang="en" dirty="0"/>
              <a:t>and the fabrication process was simpler</a:t>
            </a:r>
            <a:endParaRPr dirty="0"/>
          </a:p>
        </p:txBody>
      </p:sp>
      <p:sp>
        <p:nvSpPr>
          <p:cNvPr id="130" name="Google Shape;130;p24"/>
          <p:cNvSpPr txBox="1"/>
          <p:nvPr/>
        </p:nvSpPr>
        <p:spPr>
          <a:xfrm>
            <a:off x="7245300" y="1152475"/>
            <a:ext cx="15870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</a:rPr>
              <a:t>Integration Levels</a:t>
            </a:r>
            <a:endParaRPr sz="18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SSI</a:t>
            </a:r>
            <a:r>
              <a:rPr lang="en" sz="1800">
                <a:solidFill>
                  <a:schemeClr val="dk1"/>
                </a:solidFill>
              </a:rPr>
              <a:t>:   1-12 gates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MSI</a:t>
            </a:r>
            <a:r>
              <a:rPr lang="en" sz="1800">
                <a:solidFill>
                  <a:schemeClr val="dk1"/>
                </a:solidFill>
              </a:rPr>
              <a:t>:   13-99 gates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LSI</a:t>
            </a:r>
            <a:r>
              <a:rPr lang="en" sz="1800">
                <a:solidFill>
                  <a:schemeClr val="dk1"/>
                </a:solidFill>
              </a:rPr>
              <a:t>:   100-9999 gates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VLSI</a:t>
            </a:r>
            <a:r>
              <a:rPr lang="en" sz="1800">
                <a:solidFill>
                  <a:schemeClr val="dk1"/>
                </a:solidFill>
              </a:rPr>
              <a:t>:  10-99.9 k gates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ULSI</a:t>
            </a:r>
            <a:r>
              <a:rPr lang="en" sz="1800">
                <a:solidFill>
                  <a:schemeClr val="dk1"/>
                </a:solidFill>
              </a:rPr>
              <a:t>:  &gt;100k gates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Trend in MOSFET </a:t>
            </a:r>
            <a:r>
              <a:rPr lang="en" dirty="0" smtClean="0"/>
              <a:t>IC </a:t>
            </a:r>
            <a:r>
              <a:rPr lang="en" dirty="0"/>
              <a:t>Design</a:t>
            </a:r>
            <a:endParaRPr dirty="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84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dirty="0">
                <a:solidFill>
                  <a:srgbClr val="CC0000"/>
                </a:solidFill>
              </a:rPr>
              <a:t>Early commercial processes used only pMOS transistors and suffered from poor performance, yield, and reliability</a:t>
            </a:r>
            <a:endParaRPr dirty="0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Processes using nMOS transistors became common in the 1970s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dirty="0">
                <a:solidFill>
                  <a:srgbClr val="CC0000"/>
                </a:solidFill>
              </a:rPr>
              <a:t>While nMOS process was less expensive than CMOS, nMOS logic gates still consumed power while idle</a:t>
            </a:r>
            <a:endParaRPr dirty="0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Power consumption became a major issue in the 1980s as hundreds of thousands of transistors were integrated onto a single die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 dirty="0">
                <a:solidFill>
                  <a:srgbClr val="38761D"/>
                </a:solidFill>
              </a:rPr>
              <a:t>CMOS processes were widely adopted and replaced all the other technologies (pMOS, nMOS)</a:t>
            </a:r>
            <a:endParaRPr dirty="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MOSFET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0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pMOS, nMOS, CMOS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Metal–insulator–semiconductor field-effect transistor (MISFET)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Floating-gate MOSFET (FGMOS)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MOSFET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Multi-gate field-effect transistor (MuGFET)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field-effect transistor (QFET)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102" y="1008098"/>
            <a:ext cx="2245575" cy="31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225" y="3484125"/>
            <a:ext cx="1963000" cy="1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727" y="3665948"/>
            <a:ext cx="2017726" cy="10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815" y="2604619"/>
            <a:ext cx="4141381" cy="208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850" y="1216100"/>
            <a:ext cx="2708630" cy="13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520" y="1216667"/>
            <a:ext cx="2708630" cy="13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311700" y="3431250"/>
            <a:ext cx="202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Packan P, Akbar S, Armstrong M, et al. High performance 32nm logic technology featuring 2nd generation High-k + metal gate transistors. In: International Electron Devices Meeting, IEEE, 2009. 659–662</a:t>
            </a:r>
            <a:endParaRPr sz="1000"/>
          </a:p>
        </p:txBody>
      </p:sp>
      <p:sp>
        <p:nvSpPr>
          <p:cNvPr id="149" name="Google Shape;149;p26"/>
          <p:cNvSpPr txBox="1"/>
          <p:nvPr/>
        </p:nvSpPr>
        <p:spPr>
          <a:xfrm>
            <a:off x="2295563" y="4693350"/>
            <a:ext cx="46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sectional view of intel’s 32nm CMOS devices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1965:Gordon Moore plotted # transistors on each chip vs year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 straight line on semi-log scale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Transistor counts have doubled about every 2 years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75025"/>
            <a:ext cx="2631999" cy="2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800" y="2210000"/>
            <a:ext cx="5338500" cy="2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51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generations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manufacturing technology at a particular </a:t>
            </a:r>
            <a:r>
              <a:rPr lang="en" i="1"/>
              <a:t>channel length (feature size)</a:t>
            </a:r>
            <a:r>
              <a:rPr lang="en"/>
              <a:t> is called a </a:t>
            </a:r>
            <a:r>
              <a:rPr lang="en" b="1"/>
              <a:t>technology node</a:t>
            </a:r>
            <a:r>
              <a:rPr lang="en"/>
              <a:t>/</a:t>
            </a:r>
            <a:r>
              <a:rPr lang="en" b="1"/>
              <a:t>process node</a:t>
            </a:r>
            <a:r>
              <a:rPr lang="en"/>
              <a:t> (micron, submicron, nanometer technologies)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66050"/>
            <a:ext cx="36895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638" y="2093212"/>
            <a:ext cx="774925" cy="263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000" y="2366050"/>
            <a:ext cx="3546976" cy="20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Moore’s law and intel microprocessors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384" y="1574225"/>
            <a:ext cx="3457225" cy="30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Processors over the years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80286, 80386, 80486, Pentium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01" y="2433650"/>
            <a:ext cx="1767674" cy="15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662" y="2318446"/>
            <a:ext cx="1767675" cy="182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925" y="2064298"/>
            <a:ext cx="1468900" cy="23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450" y="2204537"/>
            <a:ext cx="1872374" cy="2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chips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3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Cell-based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the 1960s, standard parts were logic gates; in the 1970s they were LSI components. Today, standard parts include fairly specialized components: communication network interfaces, graphics accelerators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custom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Designed manually piece by piece, fully custom layouts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Application-specific integrated circuits (ASICs)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Rather than build a system out of standard parts, designers can now create a single chip for their particular 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Systems-on-chips (SoCs)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single-chip computer can include a CPU, bus, I/O devices, and memory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775" y="1152475"/>
            <a:ext cx="1489525" cy="18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325" y="3596225"/>
            <a:ext cx="2337975" cy="9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V</a:t>
            </a:r>
            <a:r>
              <a:rPr lang="en"/>
              <a:t>ery </a:t>
            </a:r>
            <a:r>
              <a:rPr lang="en" b="1" u="sng"/>
              <a:t>L</a:t>
            </a:r>
            <a:r>
              <a:rPr lang="en"/>
              <a:t>arge </a:t>
            </a:r>
            <a:r>
              <a:rPr lang="en" b="1" u="sng"/>
              <a:t>S</a:t>
            </a:r>
            <a:r>
              <a:rPr lang="en"/>
              <a:t>cale </a:t>
            </a:r>
            <a:r>
              <a:rPr lang="en" b="1" u="sng"/>
              <a:t>I</a:t>
            </a:r>
            <a:r>
              <a:rPr lang="en"/>
              <a:t>ntegration or </a:t>
            </a:r>
            <a:r>
              <a:rPr lang="en" b="1" u="sng"/>
              <a:t>VLSI</a:t>
            </a:r>
            <a:endParaRPr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Chip Lifecycle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wafer &gt; fabrication &gt; chips &gt; packaging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675" y="2898225"/>
            <a:ext cx="1895800" cy="167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700" y="1404976"/>
            <a:ext cx="3276601" cy="233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51" y="1683800"/>
            <a:ext cx="2664509" cy="17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levels</a:t>
            </a: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7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set of requirements, not a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generally modeled as some sort of executable program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Register-transfer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is specified as Boolean functions stored in abstract memory elements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system  is  designed  in  terms  of  Boolean  logic  gates,latches, and flip-flops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is implemented as transistors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Layout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final  design  for  fabrication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753" y="1017725"/>
            <a:ext cx="904550" cy="34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methodologies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8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Top-down approach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from the specification and reach device specification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Bottom-up approach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from the device optimization and go up to meet specification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954" y="1538200"/>
            <a:ext cx="3014700" cy="26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21" name="Google Shape;221;p35"/>
          <p:cNvGraphicFramePr/>
          <p:nvPr/>
        </p:nvGraphicFramePr>
        <p:xfrm>
          <a:off x="952500" y="2000250"/>
          <a:ext cx="7239000" cy="1615350"/>
        </p:xfrm>
        <a:graphic>
          <a:graphicData uri="http://schemas.openxmlformats.org/drawingml/2006/table">
            <a:tbl>
              <a:tblPr>
                <a:noFill/>
                <a:tableStyleId>{7BB544AE-0CE7-4C79-A47A-632288717C54}</a:tableStyleId>
              </a:tblPr>
              <a:tblGrid>
                <a:gridCol w="382850"/>
                <a:gridCol w="2953250"/>
                <a:gridCol w="2872450"/>
                <a:gridCol w="10304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Title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Author(s)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Edition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CMOS VLSI Design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N.H.E. Weste, D. Harris &amp; A. Banerjee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4th ed.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Fundamentals of Digital Logic with Verilog Design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Stephen Brown &amp; Zvonko Vranesic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2nd/3rd ed.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60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Transistors = </a:t>
            </a:r>
            <a:r>
              <a:rPr lang="en" dirty="0" smtClean="0"/>
              <a:t>Switches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References</a:t>
            </a:r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https://en.wikipedia.org/wiki/MOSFET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https://www.techspot.com/article/1840-how-cpus-are-designed-and-built-part-3/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https://ieeexplore.ieee.org/document/5424253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Wayne Wolf - Modern VLSI Design IP based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Jan M. Rabaey - Digital Integrated Circuits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Weste and Harris - CMOS VLSI Design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Topics of this course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History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Transistors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Moore’s law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Types of chips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Design abstraction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Design methodology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 in this course?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have heard people say that electronics are made from sand, but do you know how?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575" y="1760925"/>
            <a:ext cx="2616850" cy="28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 in this course?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solid introduction to VLSI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kinds of chips/ICs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build 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Theoretical background to making a good chip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measures of a chip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complete lifecycle of a chip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Transistor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Transistor concept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Transistors can be viewed as </a:t>
            </a:r>
            <a:r>
              <a:rPr lang="en" b="1"/>
              <a:t>electrically controlled switches</a:t>
            </a:r>
            <a:r>
              <a:rPr lang="en"/>
              <a:t> with a </a:t>
            </a:r>
            <a:r>
              <a:rPr lang="en" u="sng"/>
              <a:t>control terminal</a:t>
            </a:r>
            <a:r>
              <a:rPr lang="en"/>
              <a:t> and </a:t>
            </a:r>
            <a:r>
              <a:rPr lang="en" u="sng"/>
              <a:t>two other terminals</a:t>
            </a:r>
            <a:r>
              <a:rPr lang="en"/>
              <a:t> that are </a:t>
            </a:r>
            <a:r>
              <a:rPr lang="en">
                <a:solidFill>
                  <a:srgbClr val="6AA84F"/>
                </a:solidFill>
              </a:rPr>
              <a:t>connected</a:t>
            </a:r>
            <a:r>
              <a:rPr lang="en"/>
              <a:t> or </a:t>
            </a:r>
            <a:r>
              <a:rPr lang="en">
                <a:solidFill>
                  <a:srgbClr val="CC0000"/>
                </a:solidFill>
              </a:rPr>
              <a:t>disconnected </a:t>
            </a:r>
            <a:r>
              <a:rPr lang="en"/>
              <a:t>depending on the </a:t>
            </a:r>
            <a:r>
              <a:rPr lang="en" i="1"/>
              <a:t>voltage</a:t>
            </a:r>
            <a:r>
              <a:rPr lang="en"/>
              <a:t> or </a:t>
            </a:r>
            <a:r>
              <a:rPr lang="en" i="1"/>
              <a:t>current </a:t>
            </a:r>
            <a:r>
              <a:rPr lang="en"/>
              <a:t>applied</a:t>
            </a:r>
            <a:r>
              <a:rPr lang="en" i="1"/>
              <a:t> </a:t>
            </a:r>
            <a:r>
              <a:rPr lang="en"/>
              <a:t>to the </a:t>
            </a:r>
            <a:r>
              <a:rPr lang="en" u="sng"/>
              <a:t>control terminal</a:t>
            </a:r>
            <a:endParaRPr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 Invention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61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1947: First transistor was built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John Bardeen and Walter Brattain built the first functioning point contact transistor at Bell Labs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Nearly classified as military secret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Later publicly introduced by Bell Labs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Nobel Prize in Physics in 1956 for Bardeen, Brattain, and their supervisor William Shockley</a:t>
            </a:r>
            <a:endParaRPr b="1" dirty="0"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We have called it the Transistor, T-R-A-N-S-I-S-T-O-R, because it is a resistor or semiconductor device which can amplify electrical signals as they are transferred through it from input to output terminals. It is, if you will, the electrical equivalent of a vacuum tube amplifier. But there the similarity ceases. It has no vacuum, no filament, no glass tube. It is composed entirely of cold, solid substances.</a:t>
            </a:r>
            <a:endParaRPr i="1" dirty="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025" y="1152475"/>
            <a:ext cx="1986275" cy="1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700" y="2961600"/>
            <a:ext cx="1908600" cy="190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First IC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5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1959: U.S. Patent 3,138,743 for "Miniaturized Electronic Circuits"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years later after the invention of transistors, Jack Kilby at Texas Instruments realized the potential for miniaturization if multiple transistors could be built on one piece of silicon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Kilby received the Nobel Prize in Physics in 2000 for the invention of the integrated circuit</a:t>
            </a:r>
            <a:endParaRPr b="1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152" y="1551925"/>
            <a:ext cx="3915150" cy="26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Bipolar Junction Transistor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7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Bipolar Junction Transistor (BJT)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by Bell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More reliable, less noisy, and more power-efficient than the point contact transistor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BJTs require a small current into the control (</a:t>
            </a:r>
            <a:r>
              <a:rPr lang="en" i="1"/>
              <a:t>base</a:t>
            </a:r>
            <a:r>
              <a:rPr lang="en"/>
              <a:t>) terminal to switch much larger currents between the other two (</a:t>
            </a:r>
            <a:r>
              <a:rPr lang="en" i="1"/>
              <a:t>emitter</a:t>
            </a:r>
            <a:r>
              <a:rPr lang="en"/>
              <a:t> and </a:t>
            </a:r>
            <a:r>
              <a:rPr lang="en" i="1"/>
              <a:t>collector</a:t>
            </a:r>
            <a:r>
              <a:rPr lang="en"/>
              <a:t>) terminals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b="1">
                <a:solidFill>
                  <a:srgbClr val="CC0000"/>
                </a:solidFill>
              </a:rPr>
              <a:t>Power being dissipated by these base currents even when idle 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513" y="2989700"/>
            <a:ext cx="1199325" cy="119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517" y="1152463"/>
            <a:ext cx="2079182" cy="11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286" y="2703087"/>
            <a:ext cx="1629015" cy="1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1060</Words>
  <Application>Microsoft Office PowerPoint</Application>
  <PresentationFormat>On-screen Show (16:9)</PresentationFormat>
  <Paragraphs>135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CSE460: VLSI Design</vt:lpstr>
      <vt:lpstr>Very Large Scale Integration or VLSI</vt:lpstr>
      <vt:lpstr>Contents</vt:lpstr>
      <vt:lpstr>What will you learn in this course?</vt:lpstr>
      <vt:lpstr>What will you learn in this course?</vt:lpstr>
      <vt:lpstr>The Transistor</vt:lpstr>
      <vt:lpstr>Transistor Invention</vt:lpstr>
      <vt:lpstr>First IC</vt:lpstr>
      <vt:lpstr>Bipolar Junction Transistor</vt:lpstr>
      <vt:lpstr>Metal Oxide Semiconductor Field Effect Transistor</vt:lpstr>
      <vt:lpstr>First MOSFET Gates</vt:lpstr>
      <vt:lpstr>Trend in MOSFET IC Design</vt:lpstr>
      <vt:lpstr>Types of MOSFET</vt:lpstr>
      <vt:lpstr>A Closer Look</vt:lpstr>
      <vt:lpstr>Moore’s Law</vt:lpstr>
      <vt:lpstr>Moore’s Law</vt:lpstr>
      <vt:lpstr>Moore’s Law</vt:lpstr>
      <vt:lpstr>Intel Processors over the years</vt:lpstr>
      <vt:lpstr>Types of chips</vt:lpstr>
      <vt:lpstr>Chip Lifecycle</vt:lpstr>
      <vt:lpstr>Abstraction levels</vt:lpstr>
      <vt:lpstr>Design methodologies</vt:lpstr>
      <vt:lpstr>Text </vt:lpstr>
      <vt:lpstr>Transistors = Switches</vt:lpstr>
      <vt:lpstr>Slide 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CSE460: VLSI Design</dc:title>
  <cp:lastModifiedBy>Tanvir Ahmed</cp:lastModifiedBy>
  <cp:revision>6</cp:revision>
  <dcterms:modified xsi:type="dcterms:W3CDTF">2021-06-21T17:35:16Z</dcterms:modified>
</cp:coreProperties>
</file>